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6"/>
  </p:notesMasterIdLst>
  <p:sldIdLst>
    <p:sldId id="256" r:id="rId2"/>
    <p:sldId id="273" r:id="rId3"/>
    <p:sldId id="274" r:id="rId4"/>
    <p:sldId id="277" r:id="rId5"/>
    <p:sldId id="280" r:id="rId6"/>
    <p:sldId id="281" r:id="rId7"/>
    <p:sldId id="275" r:id="rId8"/>
    <p:sldId id="278" r:id="rId9"/>
    <p:sldId id="282" r:id="rId10"/>
    <p:sldId id="261" r:id="rId11"/>
    <p:sldId id="283" r:id="rId12"/>
    <p:sldId id="262" r:id="rId13"/>
    <p:sldId id="270"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9FBC87-5C70-4125-96D6-2DD4CCB11EA1}" type="datetimeFigureOut">
              <a:rPr lang="en-CA" smtClean="0"/>
              <a:t>11/08/2015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B204EA-34E1-40F7-B581-BC9B057258EB}" type="slidenum">
              <a:rPr lang="en-CA" smtClean="0"/>
              <a:t>‹#›</a:t>
            </a:fld>
            <a:endParaRPr lang="en-CA"/>
          </a:p>
        </p:txBody>
      </p:sp>
    </p:spTree>
    <p:extLst>
      <p:ext uri="{BB962C8B-B14F-4D97-AF65-F5344CB8AC3E}">
        <p14:creationId xmlns:p14="http://schemas.microsoft.com/office/powerpoint/2010/main" val="1665339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5B204EA-34E1-40F7-B581-BC9B057258EB}" type="slidenum">
              <a:rPr lang="en-CA" smtClean="0"/>
              <a:t>6</a:t>
            </a:fld>
            <a:endParaRPr lang="en-CA"/>
          </a:p>
        </p:txBody>
      </p:sp>
    </p:spTree>
    <p:extLst>
      <p:ext uri="{BB962C8B-B14F-4D97-AF65-F5344CB8AC3E}">
        <p14:creationId xmlns:p14="http://schemas.microsoft.com/office/powerpoint/2010/main" val="2217901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FFD4F34-7C44-475C-92C6-C0E623526BA9}" type="datetimeFigureOut">
              <a:rPr lang="en-CA" smtClean="0"/>
              <a:t>11/08/2015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2519512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FFD4F34-7C44-475C-92C6-C0E623526BA9}" type="datetimeFigureOut">
              <a:rPr lang="en-CA" smtClean="0"/>
              <a:t>11/08/2015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579638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FFD4F34-7C44-475C-92C6-C0E623526BA9}" type="datetimeFigureOut">
              <a:rPr lang="en-CA" smtClean="0"/>
              <a:t>11/08/2015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175882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FFD4F34-7C44-475C-92C6-C0E623526BA9}" type="datetimeFigureOut">
              <a:rPr lang="en-CA" smtClean="0"/>
              <a:t>11/08/2015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3000464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FD4F34-7C44-475C-92C6-C0E623526BA9}" type="datetimeFigureOut">
              <a:rPr lang="en-CA" smtClean="0"/>
              <a:t>11/08/2015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40152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FFD4F34-7C44-475C-92C6-C0E623526BA9}" type="datetimeFigureOut">
              <a:rPr lang="en-CA" smtClean="0"/>
              <a:t>11/08/2015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195838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FFD4F34-7C44-475C-92C6-C0E623526BA9}" type="datetimeFigureOut">
              <a:rPr lang="en-CA" smtClean="0"/>
              <a:t>11/08/2015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3232221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FFD4F34-7C44-475C-92C6-C0E623526BA9}" type="datetimeFigureOut">
              <a:rPr lang="en-CA" smtClean="0"/>
              <a:t>11/08/2015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2160200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FD4F34-7C44-475C-92C6-C0E623526BA9}" type="datetimeFigureOut">
              <a:rPr lang="en-CA" smtClean="0"/>
              <a:t>11/08/2015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3475506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FD4F34-7C44-475C-92C6-C0E623526BA9}" type="datetimeFigureOut">
              <a:rPr lang="en-CA" smtClean="0"/>
              <a:t>11/08/2015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5887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FD4F34-7C44-475C-92C6-C0E623526BA9}" type="datetimeFigureOut">
              <a:rPr lang="en-CA" smtClean="0"/>
              <a:t>11/08/2015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3273176-6306-4119-B0BD-E9BEE2AF8518}" type="slidenum">
              <a:rPr lang="en-CA" smtClean="0"/>
              <a:t>‹#›</a:t>
            </a:fld>
            <a:endParaRPr lang="en-CA"/>
          </a:p>
        </p:txBody>
      </p:sp>
    </p:spTree>
    <p:extLst>
      <p:ext uri="{BB962C8B-B14F-4D97-AF65-F5344CB8AC3E}">
        <p14:creationId xmlns:p14="http://schemas.microsoft.com/office/powerpoint/2010/main" val="3092559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FD4F34-7C44-475C-92C6-C0E623526BA9}" type="datetimeFigureOut">
              <a:rPr lang="en-CA" smtClean="0"/>
              <a:t>11/08/2015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273176-6306-4119-B0BD-E9BEE2AF8518}" type="slidenum">
              <a:rPr lang="en-CA" smtClean="0"/>
              <a:t>‹#›</a:t>
            </a:fld>
            <a:endParaRPr lang="en-CA"/>
          </a:p>
        </p:txBody>
      </p:sp>
    </p:spTree>
    <p:extLst>
      <p:ext uri="{BB962C8B-B14F-4D97-AF65-F5344CB8AC3E}">
        <p14:creationId xmlns:p14="http://schemas.microsoft.com/office/powerpoint/2010/main" val="1804426317"/>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rsacnl.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broadbentinstitute.c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huffingtonpost.ca/daniel-tenc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smtClean="0"/>
              <a:t>Think Globally and Act Locally</a:t>
            </a:r>
            <a:endParaRPr lang="en-CA" dirty="0"/>
          </a:p>
        </p:txBody>
      </p:sp>
      <p:sp>
        <p:nvSpPr>
          <p:cNvPr id="3" name="Subtitle 2"/>
          <p:cNvSpPr>
            <a:spLocks noGrp="1"/>
          </p:cNvSpPr>
          <p:nvPr>
            <p:ph type="subTitle" idx="1"/>
          </p:nvPr>
        </p:nvSpPr>
        <p:spPr>
          <a:xfrm>
            <a:off x="1331640" y="3717032"/>
            <a:ext cx="6400800" cy="1440160"/>
          </a:xfrm>
        </p:spPr>
        <p:txBody>
          <a:bodyPr>
            <a:normAutofit/>
          </a:bodyPr>
          <a:lstStyle/>
          <a:p>
            <a:r>
              <a:rPr lang="en-CA" dirty="0"/>
              <a:t>Religious Social Action Coalition of </a:t>
            </a:r>
            <a:br>
              <a:rPr lang="en-CA" dirty="0"/>
            </a:br>
            <a:r>
              <a:rPr lang="en-CA" dirty="0"/>
              <a:t>Newfoundland and Labrador</a:t>
            </a:r>
            <a:endParaRPr lang="en-CA" dirty="0" smtClean="0"/>
          </a:p>
        </p:txBody>
      </p:sp>
    </p:spTree>
    <p:extLst>
      <p:ext uri="{BB962C8B-B14F-4D97-AF65-F5344CB8AC3E}">
        <p14:creationId xmlns:p14="http://schemas.microsoft.com/office/powerpoint/2010/main" val="289533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115616" y="332656"/>
            <a:ext cx="6570712" cy="914400"/>
          </a:xfrm>
        </p:spPr>
        <p:txBody>
          <a:bodyPr>
            <a:normAutofit/>
          </a:bodyPr>
          <a:lstStyle/>
          <a:p>
            <a:pPr algn="ctr" eaLnBrk="1" hangingPunct="1"/>
            <a:r>
              <a:rPr lang="en-US" altLang="en-US" sz="4800" b="1" dirty="0" smtClean="0"/>
              <a:t>RSAC as an organization</a:t>
            </a:r>
          </a:p>
        </p:txBody>
      </p:sp>
      <p:sp>
        <p:nvSpPr>
          <p:cNvPr id="20483" name="Rectangle 3"/>
          <p:cNvSpPr>
            <a:spLocks noGrp="1" noChangeArrowheads="1"/>
          </p:cNvSpPr>
          <p:nvPr>
            <p:ph idx="1"/>
          </p:nvPr>
        </p:nvSpPr>
        <p:spPr>
          <a:xfrm>
            <a:off x="251520" y="1340768"/>
            <a:ext cx="8568952" cy="5400600"/>
          </a:xfrm>
        </p:spPr>
        <p:txBody>
          <a:bodyPr>
            <a:normAutofit lnSpcReduction="10000"/>
          </a:bodyPr>
          <a:lstStyle/>
          <a:p>
            <a:pPr marL="0" indent="0">
              <a:buNone/>
            </a:pPr>
            <a:endParaRPr lang="en-CA" sz="2400" dirty="0" smtClean="0"/>
          </a:p>
          <a:p>
            <a:r>
              <a:rPr lang="en-CA" dirty="0" smtClean="0"/>
              <a:t>RSAC is neither a social enterprise nor a charitable organization</a:t>
            </a:r>
          </a:p>
          <a:p>
            <a:r>
              <a:rPr lang="en-CA" dirty="0" smtClean="0"/>
              <a:t>It is not registered as a not-for-profit organization.</a:t>
            </a:r>
          </a:p>
          <a:p>
            <a:r>
              <a:rPr lang="en-CA" dirty="0" smtClean="0"/>
              <a:t> </a:t>
            </a:r>
            <a:r>
              <a:rPr lang="en-US" dirty="0"/>
              <a:t>It is a fairly loose coalition of religious people with common objectives of social </a:t>
            </a:r>
            <a:r>
              <a:rPr lang="en-US" dirty="0" smtClean="0"/>
              <a:t>justice, particularly pertaining to poverty.</a:t>
            </a:r>
          </a:p>
          <a:p>
            <a:r>
              <a:rPr lang="en-US" dirty="0" smtClean="0"/>
              <a:t>Recognize that poverty has </a:t>
            </a:r>
            <a:r>
              <a:rPr lang="en-US" dirty="0"/>
              <a:t>many facets and therefore requires diverse mechanisms to reduce </a:t>
            </a:r>
            <a:r>
              <a:rPr lang="en-US" dirty="0" smtClean="0"/>
              <a:t>it.</a:t>
            </a:r>
          </a:p>
          <a:p>
            <a:pPr marL="0" indent="0">
              <a:buNone/>
            </a:pPr>
            <a:endParaRPr lang="en-CA" sz="2400" dirty="0"/>
          </a:p>
        </p:txBody>
      </p:sp>
    </p:spTree>
    <p:extLst>
      <p:ext uri="{BB962C8B-B14F-4D97-AF65-F5344CB8AC3E}">
        <p14:creationId xmlns:p14="http://schemas.microsoft.com/office/powerpoint/2010/main" val="3804007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Effect transition="in" filter="fade">
                                      <p:cBhvr>
                                        <p:cTn id="7" dur="1000"/>
                                        <p:tgtEl>
                                          <p:spTgt spid="20483">
                                            <p:txEl>
                                              <p:pRg st="1" end="1"/>
                                            </p:txEl>
                                          </p:spTgt>
                                        </p:tgtEl>
                                      </p:cBhvr>
                                    </p:animEffect>
                                    <p:anim calcmode="lin" valueType="num">
                                      <p:cBhvr>
                                        <p:cTn id="8"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2" end="2"/>
                                            </p:txEl>
                                          </p:spTgt>
                                        </p:tgtEl>
                                        <p:attrNameLst>
                                          <p:attrName>style.visibility</p:attrName>
                                        </p:attrNameLst>
                                      </p:cBhvr>
                                      <p:to>
                                        <p:strVal val="visible"/>
                                      </p:to>
                                    </p:set>
                                    <p:animEffect transition="in" filter="fade">
                                      <p:cBhvr>
                                        <p:cTn id="14" dur="1000"/>
                                        <p:tgtEl>
                                          <p:spTgt spid="20483">
                                            <p:txEl>
                                              <p:pRg st="2" end="2"/>
                                            </p:txEl>
                                          </p:spTgt>
                                        </p:tgtEl>
                                      </p:cBhvr>
                                    </p:animEffect>
                                    <p:anim calcmode="lin" valueType="num">
                                      <p:cBhvr>
                                        <p:cTn id="15"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3" end="3"/>
                                            </p:txEl>
                                          </p:spTgt>
                                        </p:tgtEl>
                                        <p:attrNameLst>
                                          <p:attrName>style.visibility</p:attrName>
                                        </p:attrNameLst>
                                      </p:cBhvr>
                                      <p:to>
                                        <p:strVal val="visible"/>
                                      </p:to>
                                    </p:set>
                                    <p:animEffect transition="in" filter="fade">
                                      <p:cBhvr>
                                        <p:cTn id="21" dur="1000"/>
                                        <p:tgtEl>
                                          <p:spTgt spid="20483">
                                            <p:txEl>
                                              <p:pRg st="3" end="3"/>
                                            </p:txEl>
                                          </p:spTgt>
                                        </p:tgtEl>
                                      </p:cBhvr>
                                    </p:animEffect>
                                    <p:anim calcmode="lin" valueType="num">
                                      <p:cBhvr>
                                        <p:cTn id="22"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483">
                                            <p:txEl>
                                              <p:pRg st="4" end="4"/>
                                            </p:txEl>
                                          </p:spTgt>
                                        </p:tgtEl>
                                        <p:attrNameLst>
                                          <p:attrName>style.visibility</p:attrName>
                                        </p:attrNameLst>
                                      </p:cBhvr>
                                      <p:to>
                                        <p:strVal val="visible"/>
                                      </p:to>
                                    </p:set>
                                    <p:animEffect transition="in" filter="fade">
                                      <p:cBhvr>
                                        <p:cTn id="28" dur="1000"/>
                                        <p:tgtEl>
                                          <p:spTgt spid="20483">
                                            <p:txEl>
                                              <p:pRg st="4" end="4"/>
                                            </p:txEl>
                                          </p:spTgt>
                                        </p:tgtEl>
                                      </p:cBhvr>
                                    </p:animEffect>
                                    <p:anim calcmode="lin" valueType="num">
                                      <p:cBhvr>
                                        <p:cTn id="29" dur="10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048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115616" y="332656"/>
            <a:ext cx="6570712" cy="914400"/>
          </a:xfrm>
        </p:spPr>
        <p:txBody>
          <a:bodyPr>
            <a:normAutofit/>
          </a:bodyPr>
          <a:lstStyle/>
          <a:p>
            <a:pPr algn="ctr" eaLnBrk="1" hangingPunct="1"/>
            <a:r>
              <a:rPr lang="en-US" altLang="en-US" sz="4800" b="1" dirty="0" smtClean="0"/>
              <a:t>RSAC as an organization</a:t>
            </a:r>
          </a:p>
        </p:txBody>
      </p:sp>
      <p:sp>
        <p:nvSpPr>
          <p:cNvPr id="20483" name="Rectangle 3"/>
          <p:cNvSpPr>
            <a:spLocks noGrp="1" noChangeArrowheads="1"/>
          </p:cNvSpPr>
          <p:nvPr>
            <p:ph idx="1"/>
          </p:nvPr>
        </p:nvSpPr>
        <p:spPr>
          <a:xfrm>
            <a:off x="251520" y="1340768"/>
            <a:ext cx="8568952" cy="5400600"/>
          </a:xfrm>
        </p:spPr>
        <p:txBody>
          <a:bodyPr>
            <a:normAutofit lnSpcReduction="10000"/>
          </a:bodyPr>
          <a:lstStyle/>
          <a:p>
            <a:pPr marL="0" indent="0">
              <a:buNone/>
            </a:pPr>
            <a:endParaRPr lang="en-CA" sz="2400" dirty="0" smtClean="0"/>
          </a:p>
          <a:p>
            <a:r>
              <a:rPr lang="en-US" dirty="0" smtClean="0"/>
              <a:t>RSAC has in general terms supports all measures for addressing, eliminating poverty and reducing the gap between rich and poor</a:t>
            </a:r>
          </a:p>
          <a:p>
            <a:r>
              <a:rPr lang="en-CA" dirty="0" smtClean="0"/>
              <a:t>We can do anything, but we can’t do every thing: General Sec.</a:t>
            </a:r>
            <a:endParaRPr lang="en-US" dirty="0" smtClean="0"/>
          </a:p>
          <a:p>
            <a:r>
              <a:rPr lang="en-US" dirty="0" smtClean="0"/>
              <a:t>RSAC’s focus is on effecting changes in more visible non antagonist aspects only, such as poverty levels, living wages, income gap, fairness prism etc., through policy changes at the government levels</a:t>
            </a:r>
            <a:endParaRPr lang="en-CA" dirty="0" smtClean="0"/>
          </a:p>
          <a:p>
            <a:pPr marL="0" indent="0">
              <a:buNone/>
            </a:pPr>
            <a:endParaRPr lang="en-CA" sz="2400" dirty="0"/>
          </a:p>
        </p:txBody>
      </p:sp>
    </p:spTree>
    <p:extLst>
      <p:ext uri="{BB962C8B-B14F-4D97-AF65-F5344CB8AC3E}">
        <p14:creationId xmlns:p14="http://schemas.microsoft.com/office/powerpoint/2010/main" val="1462131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Effect transition="in" filter="fade">
                                      <p:cBhvr>
                                        <p:cTn id="7" dur="1000"/>
                                        <p:tgtEl>
                                          <p:spTgt spid="20483">
                                            <p:txEl>
                                              <p:pRg st="1" end="1"/>
                                            </p:txEl>
                                          </p:spTgt>
                                        </p:tgtEl>
                                      </p:cBhvr>
                                    </p:animEffect>
                                    <p:anim calcmode="lin" valueType="num">
                                      <p:cBhvr>
                                        <p:cTn id="8"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2" end="2"/>
                                            </p:txEl>
                                          </p:spTgt>
                                        </p:tgtEl>
                                        <p:attrNameLst>
                                          <p:attrName>style.visibility</p:attrName>
                                        </p:attrNameLst>
                                      </p:cBhvr>
                                      <p:to>
                                        <p:strVal val="visible"/>
                                      </p:to>
                                    </p:set>
                                    <p:animEffect transition="in" filter="fade">
                                      <p:cBhvr>
                                        <p:cTn id="14" dur="1000"/>
                                        <p:tgtEl>
                                          <p:spTgt spid="20483">
                                            <p:txEl>
                                              <p:pRg st="2" end="2"/>
                                            </p:txEl>
                                          </p:spTgt>
                                        </p:tgtEl>
                                      </p:cBhvr>
                                    </p:animEffect>
                                    <p:anim calcmode="lin" valueType="num">
                                      <p:cBhvr>
                                        <p:cTn id="15"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3" end="3"/>
                                            </p:txEl>
                                          </p:spTgt>
                                        </p:tgtEl>
                                        <p:attrNameLst>
                                          <p:attrName>style.visibility</p:attrName>
                                        </p:attrNameLst>
                                      </p:cBhvr>
                                      <p:to>
                                        <p:strVal val="visible"/>
                                      </p:to>
                                    </p:set>
                                    <p:animEffect transition="in" filter="fade">
                                      <p:cBhvr>
                                        <p:cTn id="21" dur="1000"/>
                                        <p:tgtEl>
                                          <p:spTgt spid="20483">
                                            <p:txEl>
                                              <p:pRg st="3" end="3"/>
                                            </p:txEl>
                                          </p:spTgt>
                                        </p:tgtEl>
                                      </p:cBhvr>
                                    </p:animEffect>
                                    <p:anim calcmode="lin" valueType="num">
                                      <p:cBhvr>
                                        <p:cTn id="22"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115616" y="0"/>
            <a:ext cx="6570712" cy="1052736"/>
          </a:xfrm>
        </p:spPr>
        <p:txBody>
          <a:bodyPr>
            <a:normAutofit/>
          </a:bodyPr>
          <a:lstStyle/>
          <a:p>
            <a:r>
              <a:rPr lang="en-US" altLang="en-US" sz="4800" b="1" dirty="0" smtClean="0"/>
              <a:t>RSAC</a:t>
            </a:r>
            <a:r>
              <a:rPr lang="en-US" sz="4800" dirty="0" smtClean="0"/>
              <a:t>’s</a:t>
            </a:r>
            <a:r>
              <a:rPr lang="en-US" altLang="en-US" sz="4800" b="1" dirty="0" smtClean="0"/>
              <a:t> activities </a:t>
            </a:r>
          </a:p>
        </p:txBody>
      </p:sp>
      <p:sp>
        <p:nvSpPr>
          <p:cNvPr id="20483" name="Rectangle 3"/>
          <p:cNvSpPr>
            <a:spLocks noGrp="1" noChangeArrowheads="1"/>
          </p:cNvSpPr>
          <p:nvPr>
            <p:ph idx="1"/>
          </p:nvPr>
        </p:nvSpPr>
        <p:spPr>
          <a:xfrm>
            <a:off x="0" y="980728"/>
            <a:ext cx="9143176" cy="5877272"/>
          </a:xfrm>
        </p:spPr>
        <p:txBody>
          <a:bodyPr>
            <a:noAutofit/>
          </a:bodyPr>
          <a:lstStyle/>
          <a:p>
            <a:pPr marL="0" indent="0">
              <a:buNone/>
            </a:pPr>
            <a:r>
              <a:rPr lang="en-US" sz="2800" dirty="0" smtClean="0"/>
              <a:t>RSAC </a:t>
            </a:r>
            <a:r>
              <a:rPr lang="en-US" sz="2800" dirty="0"/>
              <a:t>has engaged in the following </a:t>
            </a:r>
            <a:r>
              <a:rPr lang="en-US" sz="2800" dirty="0" smtClean="0"/>
              <a:t>activities</a:t>
            </a:r>
          </a:p>
          <a:p>
            <a:r>
              <a:rPr lang="en-US" sz="2800" dirty="0"/>
              <a:t>Raising public awareness about poverty and income gap through </a:t>
            </a:r>
            <a:r>
              <a:rPr lang="en-US" sz="2800" dirty="0" smtClean="0"/>
              <a:t>media and through places of worship.</a:t>
            </a:r>
            <a:endParaRPr lang="en-CA" sz="2800" dirty="0"/>
          </a:p>
          <a:p>
            <a:pPr lvl="0"/>
            <a:r>
              <a:rPr lang="en-US" sz="2800" dirty="0" smtClean="0"/>
              <a:t>Raising </a:t>
            </a:r>
            <a:r>
              <a:rPr lang="en-US" sz="2800" dirty="0"/>
              <a:t>questions on why poverty rates </a:t>
            </a:r>
            <a:r>
              <a:rPr lang="en-US" sz="2800" dirty="0" smtClean="0"/>
              <a:t>are increasing</a:t>
            </a:r>
          </a:p>
          <a:p>
            <a:r>
              <a:rPr lang="en-US" sz="2800" dirty="0"/>
              <a:t>Launching candidates against poverty </a:t>
            </a:r>
            <a:r>
              <a:rPr lang="en-US" sz="2800" dirty="0" smtClean="0"/>
              <a:t>initiative </a:t>
            </a:r>
            <a:r>
              <a:rPr lang="en-US" sz="2800" dirty="0">
                <a:hlinkClick r:id="rId2"/>
              </a:rPr>
              <a:t>http://rsacnl.com</a:t>
            </a:r>
            <a:r>
              <a:rPr lang="en-US" sz="2800" dirty="0" smtClean="0">
                <a:hlinkClick r:id="rId2"/>
              </a:rPr>
              <a:t>/</a:t>
            </a:r>
            <a:endParaRPr lang="en-CA" sz="2800" dirty="0"/>
          </a:p>
          <a:p>
            <a:pPr lvl="0"/>
            <a:r>
              <a:rPr lang="en-US" sz="2800" dirty="0"/>
              <a:t>Meetings with elected officials and government members. </a:t>
            </a:r>
            <a:endParaRPr lang="en-CA" sz="2800" dirty="0"/>
          </a:p>
          <a:p>
            <a:pPr lvl="0"/>
            <a:r>
              <a:rPr lang="en-US" sz="2800" dirty="0" smtClean="0"/>
              <a:t>Letter </a:t>
            </a:r>
            <a:r>
              <a:rPr lang="en-US" sz="2800" dirty="0"/>
              <a:t>writing campaigns to members of Parliament &amp;</a:t>
            </a:r>
            <a:r>
              <a:rPr lang="en-US" sz="2800" dirty="0" smtClean="0"/>
              <a:t> Legislature and Senate.</a:t>
            </a:r>
            <a:endParaRPr lang="en-CA" sz="2800" dirty="0"/>
          </a:p>
          <a:p>
            <a:pPr lvl="0"/>
            <a:r>
              <a:rPr lang="en-US" sz="2800" dirty="0" smtClean="0"/>
              <a:t>Participating </a:t>
            </a:r>
            <a:r>
              <a:rPr lang="en-US" sz="2800" dirty="0"/>
              <a:t>in public consultations on government poverty reduction strategy of the provincial government.</a:t>
            </a:r>
            <a:endParaRPr lang="en-CA" sz="2800" dirty="0"/>
          </a:p>
          <a:p>
            <a:pPr lvl="0"/>
            <a:r>
              <a:rPr lang="en-US" sz="2800" dirty="0" smtClean="0"/>
              <a:t> Raising the issue of increasing the minimum wage.</a:t>
            </a:r>
            <a:endParaRPr lang="en-CA" sz="2800" dirty="0" smtClean="0"/>
          </a:p>
        </p:txBody>
      </p:sp>
    </p:spTree>
    <p:extLst>
      <p:ext uri="{BB962C8B-B14F-4D97-AF65-F5344CB8AC3E}">
        <p14:creationId xmlns:p14="http://schemas.microsoft.com/office/powerpoint/2010/main" val="3804007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1000"/>
                                        <p:tgtEl>
                                          <p:spTgt spid="20483">
                                            <p:txEl>
                                              <p:pRg st="1" end="1"/>
                                            </p:txEl>
                                          </p:spTgt>
                                        </p:tgtEl>
                                      </p:cBhvr>
                                    </p:animEffect>
                                    <p:anim calcmode="lin" valueType="num">
                                      <p:cBhvr>
                                        <p:cTn id="15"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Effect transition="in" filter="fade">
                                      <p:cBhvr>
                                        <p:cTn id="21" dur="1000"/>
                                        <p:tgtEl>
                                          <p:spTgt spid="20483">
                                            <p:txEl>
                                              <p:pRg st="2" end="2"/>
                                            </p:txEl>
                                          </p:spTgt>
                                        </p:tgtEl>
                                      </p:cBhvr>
                                    </p:animEffect>
                                    <p:anim calcmode="lin" valueType="num">
                                      <p:cBhvr>
                                        <p:cTn id="22"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Effect transition="in" filter="fade">
                                      <p:cBhvr>
                                        <p:cTn id="28" dur="1000"/>
                                        <p:tgtEl>
                                          <p:spTgt spid="20483">
                                            <p:txEl>
                                              <p:pRg st="3" end="3"/>
                                            </p:txEl>
                                          </p:spTgt>
                                        </p:tgtEl>
                                      </p:cBhvr>
                                    </p:animEffect>
                                    <p:anim calcmode="lin" valueType="num">
                                      <p:cBhvr>
                                        <p:cTn id="29"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48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483">
                                            <p:txEl>
                                              <p:pRg st="4" end="4"/>
                                            </p:txEl>
                                          </p:spTgt>
                                        </p:tgtEl>
                                        <p:attrNameLst>
                                          <p:attrName>style.visibility</p:attrName>
                                        </p:attrNameLst>
                                      </p:cBhvr>
                                      <p:to>
                                        <p:strVal val="visible"/>
                                      </p:to>
                                    </p:set>
                                    <p:animEffect transition="in" filter="fade">
                                      <p:cBhvr>
                                        <p:cTn id="35" dur="1000"/>
                                        <p:tgtEl>
                                          <p:spTgt spid="20483">
                                            <p:txEl>
                                              <p:pRg st="4" end="4"/>
                                            </p:txEl>
                                          </p:spTgt>
                                        </p:tgtEl>
                                      </p:cBhvr>
                                    </p:animEffect>
                                    <p:anim calcmode="lin" valueType="num">
                                      <p:cBhvr>
                                        <p:cTn id="36" dur="10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48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483">
                                            <p:txEl>
                                              <p:pRg st="5" end="5"/>
                                            </p:txEl>
                                          </p:spTgt>
                                        </p:tgtEl>
                                        <p:attrNameLst>
                                          <p:attrName>style.visibility</p:attrName>
                                        </p:attrNameLst>
                                      </p:cBhvr>
                                      <p:to>
                                        <p:strVal val="visible"/>
                                      </p:to>
                                    </p:set>
                                    <p:animEffect transition="in" filter="fade">
                                      <p:cBhvr>
                                        <p:cTn id="42" dur="1000"/>
                                        <p:tgtEl>
                                          <p:spTgt spid="20483">
                                            <p:txEl>
                                              <p:pRg st="5" end="5"/>
                                            </p:txEl>
                                          </p:spTgt>
                                        </p:tgtEl>
                                      </p:cBhvr>
                                    </p:animEffect>
                                    <p:anim calcmode="lin" valueType="num">
                                      <p:cBhvr>
                                        <p:cTn id="43" dur="10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048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0483">
                                            <p:txEl>
                                              <p:pRg st="6" end="6"/>
                                            </p:txEl>
                                          </p:spTgt>
                                        </p:tgtEl>
                                        <p:attrNameLst>
                                          <p:attrName>style.visibility</p:attrName>
                                        </p:attrNameLst>
                                      </p:cBhvr>
                                      <p:to>
                                        <p:strVal val="visible"/>
                                      </p:to>
                                    </p:set>
                                    <p:animEffect transition="in" filter="fade">
                                      <p:cBhvr>
                                        <p:cTn id="49" dur="1000"/>
                                        <p:tgtEl>
                                          <p:spTgt spid="20483">
                                            <p:txEl>
                                              <p:pRg st="6" end="6"/>
                                            </p:txEl>
                                          </p:spTgt>
                                        </p:tgtEl>
                                      </p:cBhvr>
                                    </p:animEffect>
                                    <p:anim calcmode="lin" valueType="num">
                                      <p:cBhvr>
                                        <p:cTn id="50" dur="10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048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0483">
                                            <p:txEl>
                                              <p:pRg st="7" end="7"/>
                                            </p:txEl>
                                          </p:spTgt>
                                        </p:tgtEl>
                                        <p:attrNameLst>
                                          <p:attrName>style.visibility</p:attrName>
                                        </p:attrNameLst>
                                      </p:cBhvr>
                                      <p:to>
                                        <p:strVal val="visible"/>
                                      </p:to>
                                    </p:set>
                                    <p:animEffect transition="in" filter="fade">
                                      <p:cBhvr>
                                        <p:cTn id="56" dur="1000"/>
                                        <p:tgtEl>
                                          <p:spTgt spid="20483">
                                            <p:txEl>
                                              <p:pRg st="7" end="7"/>
                                            </p:txEl>
                                          </p:spTgt>
                                        </p:tgtEl>
                                      </p:cBhvr>
                                    </p:animEffect>
                                    <p:anim calcmode="lin" valueType="num">
                                      <p:cBhvr>
                                        <p:cTn id="57" dur="1000" fill="hold"/>
                                        <p:tgtEl>
                                          <p:spTgt spid="2048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048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lberta will finally join the ranks of provinces and territories across Canada that pay more than $10 an hour for the general minimum wage in Septemb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892480" cy="659735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Minimum wage by Province in Ca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948" y="17512"/>
            <a:ext cx="9525000" cy="6840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5709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115616" y="332656"/>
            <a:ext cx="6570712" cy="914400"/>
          </a:xfrm>
        </p:spPr>
        <p:txBody>
          <a:bodyPr>
            <a:normAutofit/>
          </a:bodyPr>
          <a:lstStyle/>
          <a:p>
            <a:r>
              <a:rPr lang="en-US" altLang="en-US" sz="4800" b="1" dirty="0" smtClean="0"/>
              <a:t>RSAC</a:t>
            </a:r>
            <a:r>
              <a:rPr lang="en-US" sz="4800" dirty="0" smtClean="0"/>
              <a:t>’s</a:t>
            </a:r>
            <a:r>
              <a:rPr lang="en-US" altLang="en-US" sz="4800" b="1" dirty="0" smtClean="0"/>
              <a:t> activities </a:t>
            </a:r>
          </a:p>
        </p:txBody>
      </p:sp>
      <p:sp>
        <p:nvSpPr>
          <p:cNvPr id="20483" name="Rectangle 3"/>
          <p:cNvSpPr>
            <a:spLocks noGrp="1" noChangeArrowheads="1"/>
          </p:cNvSpPr>
          <p:nvPr>
            <p:ph idx="1"/>
          </p:nvPr>
        </p:nvSpPr>
        <p:spPr>
          <a:xfrm>
            <a:off x="179512" y="908720"/>
            <a:ext cx="8784976" cy="5832648"/>
          </a:xfrm>
        </p:spPr>
        <p:txBody>
          <a:bodyPr>
            <a:normAutofit fontScale="92500" lnSpcReduction="20000"/>
          </a:bodyPr>
          <a:lstStyle/>
          <a:p>
            <a:pPr marL="0" indent="0">
              <a:buNone/>
            </a:pPr>
            <a:r>
              <a:rPr lang="en-US" sz="2400" dirty="0" smtClean="0"/>
              <a:t> </a:t>
            </a:r>
          </a:p>
          <a:p>
            <a:pPr lvl="0"/>
            <a:r>
              <a:rPr lang="en-US" dirty="0" smtClean="0"/>
              <a:t>Monitoring </a:t>
            </a:r>
            <a:r>
              <a:rPr lang="en-US" dirty="0"/>
              <a:t>the data on gap between the rich and poor and advocating the narrowing of the gap.</a:t>
            </a:r>
            <a:endParaRPr lang="en-CA" dirty="0"/>
          </a:p>
          <a:p>
            <a:pPr lvl="0"/>
            <a:r>
              <a:rPr lang="en-US" dirty="0"/>
              <a:t>Advocating the monitoring the number of people below low income cut off or NL Market Basket Measure.</a:t>
            </a:r>
            <a:endParaRPr lang="en-CA" dirty="0"/>
          </a:p>
          <a:p>
            <a:pPr lvl="0"/>
            <a:r>
              <a:rPr lang="en-US"/>
              <a:t>Advocating </a:t>
            </a:r>
            <a:r>
              <a:rPr lang="en-US" smtClean="0"/>
              <a:t>for the </a:t>
            </a:r>
            <a:r>
              <a:rPr lang="en-US" dirty="0"/>
              <a:t>allocation of funds from off shore oil revenue to social programs directed at narrowing the income gap and poverty rates</a:t>
            </a:r>
            <a:r>
              <a:rPr lang="en-US" dirty="0" smtClean="0"/>
              <a:t>.</a:t>
            </a:r>
          </a:p>
          <a:p>
            <a:pPr lvl="0"/>
            <a:r>
              <a:rPr lang="en-US" dirty="0" smtClean="0"/>
              <a:t>Approaching the government for adopting a </a:t>
            </a:r>
            <a:r>
              <a:rPr lang="en-US" b="1" dirty="0" smtClean="0"/>
              <a:t>Fairness Prism </a:t>
            </a:r>
            <a:r>
              <a:rPr lang="en-US" dirty="0" smtClean="0"/>
              <a:t>in order to evaluate the impact of government legislation, programs and policies on income gap and poverty levels.</a:t>
            </a:r>
            <a:endParaRPr lang="en-CA" dirty="0" smtClean="0"/>
          </a:p>
          <a:p>
            <a:pPr lvl="0"/>
            <a:r>
              <a:rPr lang="en-US" dirty="0" smtClean="0"/>
              <a:t>Discussions around </a:t>
            </a:r>
            <a:r>
              <a:rPr lang="en-US" b="1" dirty="0" smtClean="0"/>
              <a:t>Living Wage</a:t>
            </a:r>
            <a:r>
              <a:rPr lang="en-US" dirty="0" smtClean="0"/>
              <a:t>.</a:t>
            </a:r>
            <a:endParaRPr lang="en-CA" dirty="0" smtClean="0"/>
          </a:p>
          <a:p>
            <a:pPr lvl="0"/>
            <a:endParaRPr lang="en-CA" sz="2400" dirty="0" smtClean="0"/>
          </a:p>
          <a:p>
            <a:endParaRPr lang="en-CA" sz="2400" dirty="0"/>
          </a:p>
        </p:txBody>
      </p:sp>
    </p:spTree>
    <p:extLst>
      <p:ext uri="{BB962C8B-B14F-4D97-AF65-F5344CB8AC3E}">
        <p14:creationId xmlns:p14="http://schemas.microsoft.com/office/powerpoint/2010/main" val="206629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1000"/>
                                        <p:tgtEl>
                                          <p:spTgt spid="20483">
                                            <p:txEl>
                                              <p:pRg st="1" end="1"/>
                                            </p:txEl>
                                          </p:spTgt>
                                        </p:tgtEl>
                                      </p:cBhvr>
                                    </p:animEffect>
                                    <p:anim calcmode="lin" valueType="num">
                                      <p:cBhvr>
                                        <p:cTn id="15"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Effect transition="in" filter="fade">
                                      <p:cBhvr>
                                        <p:cTn id="21" dur="1000"/>
                                        <p:tgtEl>
                                          <p:spTgt spid="20483">
                                            <p:txEl>
                                              <p:pRg st="2" end="2"/>
                                            </p:txEl>
                                          </p:spTgt>
                                        </p:tgtEl>
                                      </p:cBhvr>
                                    </p:animEffect>
                                    <p:anim calcmode="lin" valueType="num">
                                      <p:cBhvr>
                                        <p:cTn id="22"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Effect transition="in" filter="fade">
                                      <p:cBhvr>
                                        <p:cTn id="28" dur="1000"/>
                                        <p:tgtEl>
                                          <p:spTgt spid="20483">
                                            <p:txEl>
                                              <p:pRg st="3" end="3"/>
                                            </p:txEl>
                                          </p:spTgt>
                                        </p:tgtEl>
                                      </p:cBhvr>
                                    </p:animEffect>
                                    <p:anim calcmode="lin" valueType="num">
                                      <p:cBhvr>
                                        <p:cTn id="29"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48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483">
                                            <p:txEl>
                                              <p:pRg st="4" end="4"/>
                                            </p:txEl>
                                          </p:spTgt>
                                        </p:tgtEl>
                                        <p:attrNameLst>
                                          <p:attrName>style.visibility</p:attrName>
                                        </p:attrNameLst>
                                      </p:cBhvr>
                                      <p:to>
                                        <p:strVal val="visible"/>
                                      </p:to>
                                    </p:set>
                                    <p:animEffect transition="in" filter="fade">
                                      <p:cBhvr>
                                        <p:cTn id="35" dur="1000"/>
                                        <p:tgtEl>
                                          <p:spTgt spid="20483">
                                            <p:txEl>
                                              <p:pRg st="4" end="4"/>
                                            </p:txEl>
                                          </p:spTgt>
                                        </p:tgtEl>
                                      </p:cBhvr>
                                    </p:animEffect>
                                    <p:anim calcmode="lin" valueType="num">
                                      <p:cBhvr>
                                        <p:cTn id="36" dur="10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48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483">
                                            <p:txEl>
                                              <p:pRg st="5" end="5"/>
                                            </p:txEl>
                                          </p:spTgt>
                                        </p:tgtEl>
                                        <p:attrNameLst>
                                          <p:attrName>style.visibility</p:attrName>
                                        </p:attrNameLst>
                                      </p:cBhvr>
                                      <p:to>
                                        <p:strVal val="visible"/>
                                      </p:to>
                                    </p:set>
                                    <p:animEffect transition="in" filter="fade">
                                      <p:cBhvr>
                                        <p:cTn id="42" dur="1000"/>
                                        <p:tgtEl>
                                          <p:spTgt spid="20483">
                                            <p:txEl>
                                              <p:pRg st="5" end="5"/>
                                            </p:txEl>
                                          </p:spTgt>
                                        </p:tgtEl>
                                      </p:cBhvr>
                                    </p:animEffect>
                                    <p:anim calcmode="lin" valueType="num">
                                      <p:cBhvr>
                                        <p:cTn id="43" dur="10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048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l-bennett-arnold-200809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048"/>
            <a:ext cx="8712968" cy="766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89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115616" y="332656"/>
            <a:ext cx="6570712" cy="914400"/>
          </a:xfrm>
        </p:spPr>
        <p:txBody>
          <a:bodyPr>
            <a:normAutofit/>
          </a:bodyPr>
          <a:lstStyle/>
          <a:p>
            <a:pPr algn="ctr" eaLnBrk="1" hangingPunct="1"/>
            <a:r>
              <a:rPr lang="en-US" altLang="en-US" sz="4800" b="1" dirty="0" smtClean="0"/>
              <a:t>When was it established</a:t>
            </a:r>
          </a:p>
        </p:txBody>
      </p:sp>
      <p:sp>
        <p:nvSpPr>
          <p:cNvPr id="20483" name="Rectangle 3"/>
          <p:cNvSpPr>
            <a:spLocks noGrp="1" noChangeArrowheads="1"/>
          </p:cNvSpPr>
          <p:nvPr>
            <p:ph idx="1"/>
          </p:nvPr>
        </p:nvSpPr>
        <p:spPr>
          <a:xfrm>
            <a:off x="179512" y="1556792"/>
            <a:ext cx="8856984" cy="5184576"/>
          </a:xfrm>
        </p:spPr>
        <p:txBody>
          <a:bodyPr>
            <a:normAutofit/>
          </a:bodyPr>
          <a:lstStyle/>
          <a:p>
            <a:pPr marL="0" indent="0">
              <a:buNone/>
            </a:pPr>
            <a:r>
              <a:rPr lang="en-CA" sz="2800" dirty="0" smtClean="0"/>
              <a:t> “</a:t>
            </a:r>
            <a:r>
              <a:rPr lang="en-CA" sz="2800" dirty="0"/>
              <a:t>Acts of justice are acts of </a:t>
            </a:r>
            <a:r>
              <a:rPr lang="en-CA" sz="2800" dirty="0" smtClean="0"/>
              <a:t>responsibility</a:t>
            </a:r>
            <a:r>
              <a:rPr lang="en-CA" sz="2800" dirty="0"/>
              <a:t>.</a:t>
            </a:r>
            <a:r>
              <a:rPr lang="en-CA" sz="2800" dirty="0" smtClean="0"/>
              <a:t> </a:t>
            </a:r>
            <a:r>
              <a:rPr lang="en-CA" sz="2800" dirty="0"/>
              <a:t>It is our responsibility as people of faith, as citizens of the community and as human beings of the world to act justly – to narrow that </a:t>
            </a:r>
            <a:r>
              <a:rPr lang="en-CA" sz="2800" b="1" dirty="0"/>
              <a:t>gap between the rich and the poor </a:t>
            </a:r>
            <a:r>
              <a:rPr lang="en-CA" sz="2800" dirty="0"/>
              <a:t>in our province, </a:t>
            </a:r>
            <a:r>
              <a:rPr lang="en-CA" sz="2800" dirty="0" smtClean="0"/>
              <a:t>in our country </a:t>
            </a:r>
            <a:r>
              <a:rPr lang="en-CA" sz="2800" dirty="0"/>
              <a:t>and world – indeed, to eliminate </a:t>
            </a:r>
            <a:r>
              <a:rPr lang="en-CA" sz="2800" dirty="0" smtClean="0"/>
              <a:t>poverty”</a:t>
            </a:r>
          </a:p>
          <a:p>
            <a:r>
              <a:rPr lang="en-CA" sz="2800" dirty="0" smtClean="0"/>
              <a:t>Challenged members of different faiths to move from discussion to action</a:t>
            </a:r>
          </a:p>
          <a:p>
            <a:r>
              <a:rPr lang="en-CA" sz="2800" dirty="0" smtClean="0"/>
              <a:t>In response the Coalition of members of  all most all faith communities in Newfoundland and Labrador was founded in spring of 2007.</a:t>
            </a:r>
          </a:p>
        </p:txBody>
      </p:sp>
    </p:spTree>
    <p:extLst>
      <p:ext uri="{BB962C8B-B14F-4D97-AF65-F5344CB8AC3E}">
        <p14:creationId xmlns:p14="http://schemas.microsoft.com/office/powerpoint/2010/main" val="6741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1080119"/>
          </a:xfrm>
        </p:spPr>
        <p:txBody>
          <a:bodyPr/>
          <a:lstStyle/>
          <a:p>
            <a:r>
              <a:rPr lang="en-CA" dirty="0" smtClean="0"/>
              <a:t>How does RSAC function</a:t>
            </a:r>
            <a:endParaRPr lang="en-CA" dirty="0"/>
          </a:p>
        </p:txBody>
      </p:sp>
      <p:sp>
        <p:nvSpPr>
          <p:cNvPr id="3" name="Subtitle 2"/>
          <p:cNvSpPr>
            <a:spLocks noGrp="1"/>
          </p:cNvSpPr>
          <p:nvPr>
            <p:ph type="subTitle" idx="1"/>
          </p:nvPr>
        </p:nvSpPr>
        <p:spPr>
          <a:xfrm>
            <a:off x="323528" y="1556792"/>
            <a:ext cx="8424936" cy="5112568"/>
          </a:xfrm>
        </p:spPr>
        <p:txBody>
          <a:bodyPr>
            <a:normAutofit/>
          </a:bodyPr>
          <a:lstStyle/>
          <a:p>
            <a:pPr algn="just"/>
            <a:r>
              <a:rPr lang="en-US" sz="3600" dirty="0">
                <a:solidFill>
                  <a:schemeClr val="tx1"/>
                </a:solidFill>
              </a:rPr>
              <a:t>Although the membership has been affiliated with various religions, we all participate in RSAC in our individual capacity without compromising the doctrines of our parent religious affiliations. Still, most of those on the Executive Committee required a tacit nod from their organization for being a director of RSAC.</a:t>
            </a:r>
            <a:endParaRPr lang="en-CA" sz="3600" dirty="0">
              <a:solidFill>
                <a:schemeClr val="tx1"/>
              </a:solidFill>
            </a:endParaRPr>
          </a:p>
          <a:p>
            <a:endParaRPr lang="en-CA" dirty="0"/>
          </a:p>
        </p:txBody>
      </p:sp>
    </p:spTree>
    <p:extLst>
      <p:ext uri="{BB962C8B-B14F-4D97-AF65-F5344CB8AC3E}">
        <p14:creationId xmlns:p14="http://schemas.microsoft.com/office/powerpoint/2010/main" val="1150076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447799"/>
          </a:xfrm>
        </p:spPr>
        <p:txBody>
          <a:bodyPr>
            <a:normAutofit/>
          </a:bodyPr>
          <a:lstStyle/>
          <a:p>
            <a:r>
              <a:rPr lang="en-US" sz="1600" dirty="0" smtClean="0"/>
              <a:t/>
            </a:r>
            <a:br>
              <a:rPr lang="en-US" sz="1600" dirty="0" smtClean="0"/>
            </a:br>
            <a:r>
              <a:rPr lang="en-US" sz="4000" b="1" dirty="0" smtClean="0"/>
              <a:t>Vision Statement</a:t>
            </a:r>
            <a:endParaRPr lang="en-US" sz="4000" b="1" dirty="0"/>
          </a:p>
        </p:txBody>
      </p:sp>
      <p:sp>
        <p:nvSpPr>
          <p:cNvPr id="3" name="Subtitle 2"/>
          <p:cNvSpPr>
            <a:spLocks noGrp="1"/>
          </p:cNvSpPr>
          <p:nvPr>
            <p:ph type="subTitle" idx="1"/>
          </p:nvPr>
        </p:nvSpPr>
        <p:spPr>
          <a:xfrm>
            <a:off x="467544" y="2057400"/>
            <a:ext cx="7848872" cy="4467944"/>
          </a:xfrm>
        </p:spPr>
        <p:txBody>
          <a:bodyPr>
            <a:normAutofit fontScale="85000" lnSpcReduction="20000"/>
          </a:bodyPr>
          <a:lstStyle/>
          <a:p>
            <a:pPr algn="just"/>
            <a:r>
              <a:rPr lang="en-US" sz="3600" dirty="0" smtClean="0">
                <a:solidFill>
                  <a:schemeClr val="tx1"/>
                </a:solidFill>
              </a:rPr>
              <a:t>Religious Social Action Coalition (RSAC) </a:t>
            </a:r>
            <a:br>
              <a:rPr lang="en-US" sz="3600" dirty="0" smtClean="0">
                <a:solidFill>
                  <a:schemeClr val="tx1"/>
                </a:solidFill>
              </a:rPr>
            </a:br>
            <a:r>
              <a:rPr lang="en-US" sz="3600" dirty="0" smtClean="0">
                <a:solidFill>
                  <a:schemeClr val="tx1"/>
                </a:solidFill>
              </a:rPr>
              <a:t>of Newfoundland and Labrador </a:t>
            </a:r>
            <a:r>
              <a:rPr lang="en-US" sz="3600" dirty="0">
                <a:solidFill>
                  <a:schemeClr val="tx1"/>
                </a:solidFill>
              </a:rPr>
              <a:t>is a voice of consciousness and moral persuasion in the NL society at large which aspires to be a catalyst for social change to achieve productive and dignified life for all members of the </a:t>
            </a:r>
            <a:r>
              <a:rPr lang="en-US" sz="3600" dirty="0" smtClean="0">
                <a:solidFill>
                  <a:schemeClr val="tx1"/>
                </a:solidFill>
              </a:rPr>
              <a:t>society, </a:t>
            </a:r>
            <a:r>
              <a:rPr lang="en-US" sz="3600" dirty="0">
                <a:solidFill>
                  <a:schemeClr val="tx1"/>
                </a:solidFill>
              </a:rPr>
              <a:t>where nobody is denied a decent standard of living, education, economic and social equity and quality of life. More specifically, RSAC is committed </a:t>
            </a:r>
            <a:r>
              <a:rPr lang="en-US" sz="3600" dirty="0" smtClean="0">
                <a:solidFill>
                  <a:schemeClr val="tx1"/>
                </a:solidFill>
              </a:rPr>
              <a:t>to working </a:t>
            </a:r>
            <a:r>
              <a:rPr lang="en-US" sz="3600" dirty="0">
                <a:solidFill>
                  <a:schemeClr val="tx1"/>
                </a:solidFill>
              </a:rPr>
              <a:t>towards poverty elimination in our society.</a:t>
            </a:r>
          </a:p>
          <a:p>
            <a:endParaRPr lang="en-US" dirty="0"/>
          </a:p>
        </p:txBody>
      </p:sp>
    </p:spTree>
    <p:extLst>
      <p:ext uri="{BB962C8B-B14F-4D97-AF65-F5344CB8AC3E}">
        <p14:creationId xmlns:p14="http://schemas.microsoft.com/office/powerpoint/2010/main" val="330634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1470025"/>
          </a:xfrm>
        </p:spPr>
        <p:txBody>
          <a:bodyPr/>
          <a:lstStyle/>
          <a:p>
            <a:r>
              <a:rPr lang="en-CA" dirty="0" smtClean="0"/>
              <a:t>Who are we representing</a:t>
            </a:r>
            <a:endParaRPr lang="en-CA" dirty="0"/>
          </a:p>
        </p:txBody>
      </p:sp>
      <p:sp>
        <p:nvSpPr>
          <p:cNvPr id="3" name="Subtitle 2"/>
          <p:cNvSpPr>
            <a:spLocks noGrp="1"/>
          </p:cNvSpPr>
          <p:nvPr>
            <p:ph type="subTitle" idx="1"/>
          </p:nvPr>
        </p:nvSpPr>
        <p:spPr>
          <a:xfrm>
            <a:off x="179512" y="1484784"/>
            <a:ext cx="8640960" cy="5184576"/>
          </a:xfrm>
        </p:spPr>
        <p:txBody>
          <a:bodyPr>
            <a:normAutofit fontScale="70000" lnSpcReduction="20000"/>
          </a:bodyPr>
          <a:lstStyle/>
          <a:p>
            <a:r>
              <a:rPr lang="en-CA" b="1" dirty="0" smtClean="0">
                <a:solidFill>
                  <a:schemeClr val="tx1"/>
                </a:solidFill>
              </a:rPr>
              <a:t>Anglican </a:t>
            </a:r>
          </a:p>
          <a:p>
            <a:r>
              <a:rPr lang="en-CA" b="1" dirty="0" smtClean="0">
                <a:solidFill>
                  <a:schemeClr val="tx1"/>
                </a:solidFill>
              </a:rPr>
              <a:t>Baptist </a:t>
            </a:r>
          </a:p>
          <a:p>
            <a:r>
              <a:rPr lang="en-CA" b="1" dirty="0" smtClean="0">
                <a:solidFill>
                  <a:schemeClr val="tx1"/>
                </a:solidFill>
              </a:rPr>
              <a:t>Buddhist </a:t>
            </a:r>
          </a:p>
          <a:p>
            <a:r>
              <a:rPr lang="en-CA" b="1" dirty="0" smtClean="0">
                <a:solidFill>
                  <a:schemeClr val="tx1"/>
                </a:solidFill>
              </a:rPr>
              <a:t>Hindu </a:t>
            </a:r>
          </a:p>
          <a:p>
            <a:r>
              <a:rPr lang="en-CA" b="1" dirty="0" smtClean="0">
                <a:solidFill>
                  <a:schemeClr val="tx1"/>
                </a:solidFill>
              </a:rPr>
              <a:t>Jewish</a:t>
            </a:r>
          </a:p>
          <a:p>
            <a:r>
              <a:rPr lang="en-CA" b="1" dirty="0" smtClean="0">
                <a:solidFill>
                  <a:schemeClr val="tx1"/>
                </a:solidFill>
              </a:rPr>
              <a:t>Moravian </a:t>
            </a:r>
          </a:p>
          <a:p>
            <a:r>
              <a:rPr lang="en-CA" b="1" dirty="0" smtClean="0">
                <a:solidFill>
                  <a:schemeClr val="tx1"/>
                </a:solidFill>
              </a:rPr>
              <a:t>Mennonite</a:t>
            </a:r>
          </a:p>
          <a:p>
            <a:r>
              <a:rPr lang="en-CA" b="1" dirty="0" smtClean="0">
                <a:solidFill>
                  <a:schemeClr val="tx1"/>
                </a:solidFill>
              </a:rPr>
              <a:t>Muslim </a:t>
            </a:r>
          </a:p>
          <a:p>
            <a:r>
              <a:rPr lang="en-CA" b="1" dirty="0" smtClean="0">
                <a:solidFill>
                  <a:schemeClr val="tx1"/>
                </a:solidFill>
              </a:rPr>
              <a:t>Pentecostal </a:t>
            </a:r>
          </a:p>
          <a:p>
            <a:r>
              <a:rPr lang="en-CA" b="1" dirty="0" smtClean="0">
                <a:solidFill>
                  <a:schemeClr val="tx1"/>
                </a:solidFill>
              </a:rPr>
              <a:t>Presbyterian</a:t>
            </a:r>
          </a:p>
          <a:p>
            <a:r>
              <a:rPr lang="en-CA" b="1" dirty="0" smtClean="0">
                <a:solidFill>
                  <a:schemeClr val="tx1"/>
                </a:solidFill>
              </a:rPr>
              <a:t>Roman Catholic </a:t>
            </a:r>
          </a:p>
          <a:p>
            <a:r>
              <a:rPr lang="en-CA" b="1" dirty="0" smtClean="0">
                <a:solidFill>
                  <a:schemeClr val="tx1"/>
                </a:solidFill>
              </a:rPr>
              <a:t>Salvation Army </a:t>
            </a:r>
          </a:p>
          <a:p>
            <a:r>
              <a:rPr lang="en-CA" b="1" dirty="0" smtClean="0">
                <a:solidFill>
                  <a:schemeClr val="tx1"/>
                </a:solidFill>
              </a:rPr>
              <a:t>Sikh </a:t>
            </a:r>
          </a:p>
          <a:p>
            <a:r>
              <a:rPr lang="en-CA" b="1" dirty="0" smtClean="0">
                <a:solidFill>
                  <a:schemeClr val="tx1"/>
                </a:solidFill>
              </a:rPr>
              <a:t>Unitarian </a:t>
            </a:r>
            <a:r>
              <a:rPr lang="en-CA" b="1" dirty="0">
                <a:solidFill>
                  <a:schemeClr val="tx1"/>
                </a:solidFill>
              </a:rPr>
              <a:t>Universalist </a:t>
            </a:r>
            <a:r>
              <a:rPr lang="en-CA" b="1" dirty="0" smtClean="0">
                <a:solidFill>
                  <a:schemeClr val="tx1"/>
                </a:solidFill>
              </a:rPr>
              <a:t>and </a:t>
            </a:r>
          </a:p>
          <a:p>
            <a:r>
              <a:rPr lang="en-CA" b="1" dirty="0" smtClean="0">
                <a:solidFill>
                  <a:schemeClr val="tx1"/>
                </a:solidFill>
              </a:rPr>
              <a:t>United </a:t>
            </a:r>
            <a:r>
              <a:rPr lang="en-CA" b="1" dirty="0">
                <a:solidFill>
                  <a:schemeClr val="tx1"/>
                </a:solidFill>
              </a:rPr>
              <a:t>Church of Canada </a:t>
            </a:r>
          </a:p>
        </p:txBody>
      </p:sp>
    </p:spTree>
    <p:extLst>
      <p:ext uri="{BB962C8B-B14F-4D97-AF65-F5344CB8AC3E}">
        <p14:creationId xmlns:p14="http://schemas.microsoft.com/office/powerpoint/2010/main" val="194171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additive="base">
                                        <p:cTn id="5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anim calcmode="lin" valueType="num">
                                      <p:cBhvr additive="base">
                                        <p:cTn id="5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 calcmode="lin" valueType="num">
                                      <p:cBhvr additive="base">
                                        <p:cTn id="6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23528" y="116632"/>
            <a:ext cx="8496944" cy="1296144"/>
          </a:xfrm>
        </p:spPr>
        <p:txBody>
          <a:bodyPr>
            <a:normAutofit fontScale="90000"/>
          </a:bodyPr>
          <a:lstStyle/>
          <a:p>
            <a:pPr fontAlgn="ctr"/>
            <a:r>
              <a:rPr lang="en-CA" sz="3200" b="1" dirty="0"/>
              <a:t>Gap between rich and poor </a:t>
            </a:r>
            <a:r>
              <a:rPr lang="en-CA" sz="3200" b="1" dirty="0" smtClean="0"/>
              <a:t/>
            </a:r>
            <a:br>
              <a:rPr lang="en-CA" sz="3200" b="1" dirty="0" smtClean="0"/>
            </a:br>
            <a:r>
              <a:rPr lang="en-CA" sz="3200" b="1" dirty="0" smtClean="0"/>
              <a:t>greater </a:t>
            </a:r>
            <a:r>
              <a:rPr lang="en-CA" sz="3200" b="1" dirty="0"/>
              <a:t>than most Canadians </a:t>
            </a:r>
            <a:r>
              <a:rPr lang="en-CA" sz="3200" b="1" dirty="0" smtClean="0"/>
              <a:t>think</a:t>
            </a:r>
            <a:r>
              <a:rPr lang="en-CA" sz="2400" dirty="0" smtClean="0"/>
              <a:t/>
            </a:r>
            <a:br>
              <a:rPr lang="en-CA" sz="2400" dirty="0" smtClean="0"/>
            </a:br>
            <a:r>
              <a:rPr lang="en-CA" sz="1600" dirty="0"/>
              <a:t>www.thestar.com/.../</a:t>
            </a:r>
            <a:r>
              <a:rPr lang="en-CA" sz="1600" dirty="0" err="1"/>
              <a:t>gap_between_rich_and_poor_greater_than_most_ca</a:t>
            </a:r>
            <a:r>
              <a:rPr lang="en-CA" sz="1600" dirty="0" smtClean="0"/>
              <a:t>...Dec </a:t>
            </a:r>
            <a:r>
              <a:rPr lang="en-CA" sz="1600" dirty="0"/>
              <a:t>16, 2014 </a:t>
            </a:r>
            <a:endParaRPr lang="en-US" altLang="en-US" sz="4800" dirty="0" smtClean="0"/>
          </a:p>
        </p:txBody>
      </p:sp>
      <p:sp>
        <p:nvSpPr>
          <p:cNvPr id="20483" name="Rectangle 3"/>
          <p:cNvSpPr>
            <a:spLocks noGrp="1" noChangeArrowheads="1"/>
          </p:cNvSpPr>
          <p:nvPr>
            <p:ph idx="1"/>
          </p:nvPr>
        </p:nvSpPr>
        <p:spPr>
          <a:xfrm>
            <a:off x="251520" y="1052736"/>
            <a:ext cx="8568952" cy="5688632"/>
          </a:xfrm>
        </p:spPr>
        <p:txBody>
          <a:bodyPr>
            <a:normAutofit lnSpcReduction="10000"/>
          </a:bodyPr>
          <a:lstStyle/>
          <a:p>
            <a:endParaRPr lang="en-CA" sz="2400" i="1" dirty="0" smtClean="0"/>
          </a:p>
          <a:p>
            <a:pPr fontAlgn="base"/>
            <a:r>
              <a:rPr lang="en-CA" dirty="0"/>
              <a:t>The study, published </a:t>
            </a:r>
            <a:r>
              <a:rPr lang="en-CA" dirty="0" smtClean="0"/>
              <a:t>by </a:t>
            </a:r>
            <a:r>
              <a:rPr lang="en-CA" dirty="0"/>
              <a:t>the </a:t>
            </a:r>
            <a:r>
              <a:rPr lang="en-CA" dirty="0">
                <a:hlinkClick r:id="rId2"/>
              </a:rPr>
              <a:t>Broadbent Institute</a:t>
            </a:r>
            <a:r>
              <a:rPr lang="en-CA" dirty="0"/>
              <a:t>, drew its results from an online poll of 3,000 people. </a:t>
            </a:r>
            <a:endParaRPr lang="en-CA" dirty="0" smtClean="0"/>
          </a:p>
          <a:p>
            <a:pPr fontAlgn="base"/>
            <a:r>
              <a:rPr lang="en-CA" dirty="0" smtClean="0"/>
              <a:t>The </a:t>
            </a:r>
            <a:r>
              <a:rPr lang="en-CA" dirty="0"/>
              <a:t>findings said that Canadians believe the richest fifth of the country own about 55 per cent of wealth, and thought the poorest fifth held about 6 per cent</a:t>
            </a:r>
            <a:r>
              <a:rPr lang="en-CA" dirty="0" smtClean="0"/>
              <a:t>.</a:t>
            </a:r>
          </a:p>
          <a:p>
            <a:pPr fontAlgn="base"/>
            <a:r>
              <a:rPr lang="en-CA" dirty="0"/>
              <a:t>In reality, the gap is much starker. The richest segment of Canada’s population controls close to 70 per cent of the country’s wealth. Its very poorest segment has </a:t>
            </a:r>
            <a:r>
              <a:rPr lang="en-CA" dirty="0" smtClean="0"/>
              <a:t>a small share.</a:t>
            </a:r>
          </a:p>
        </p:txBody>
      </p:sp>
    </p:spTree>
    <p:extLst>
      <p:ext uri="{BB962C8B-B14F-4D97-AF65-F5344CB8AC3E}">
        <p14:creationId xmlns:p14="http://schemas.microsoft.com/office/powerpoint/2010/main" val="890473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Effect transition="in" filter="fade">
                                      <p:cBhvr>
                                        <p:cTn id="7" dur="1000"/>
                                        <p:tgtEl>
                                          <p:spTgt spid="20483">
                                            <p:txEl>
                                              <p:pRg st="1" end="1"/>
                                            </p:txEl>
                                          </p:spTgt>
                                        </p:tgtEl>
                                      </p:cBhvr>
                                    </p:animEffect>
                                    <p:anim calcmode="lin" valueType="num">
                                      <p:cBhvr>
                                        <p:cTn id="8"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2" end="2"/>
                                            </p:txEl>
                                          </p:spTgt>
                                        </p:tgtEl>
                                        <p:attrNameLst>
                                          <p:attrName>style.visibility</p:attrName>
                                        </p:attrNameLst>
                                      </p:cBhvr>
                                      <p:to>
                                        <p:strVal val="visible"/>
                                      </p:to>
                                    </p:set>
                                    <p:animEffect transition="in" filter="fade">
                                      <p:cBhvr>
                                        <p:cTn id="14" dur="1000"/>
                                        <p:tgtEl>
                                          <p:spTgt spid="20483">
                                            <p:txEl>
                                              <p:pRg st="2" end="2"/>
                                            </p:txEl>
                                          </p:spTgt>
                                        </p:tgtEl>
                                      </p:cBhvr>
                                    </p:animEffect>
                                    <p:anim calcmode="lin" valueType="num">
                                      <p:cBhvr>
                                        <p:cTn id="15"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3" end="3"/>
                                            </p:txEl>
                                          </p:spTgt>
                                        </p:tgtEl>
                                        <p:attrNameLst>
                                          <p:attrName>style.visibility</p:attrName>
                                        </p:attrNameLst>
                                      </p:cBhvr>
                                      <p:to>
                                        <p:strVal val="visible"/>
                                      </p:to>
                                    </p:set>
                                    <p:animEffect transition="in" filter="fade">
                                      <p:cBhvr>
                                        <p:cTn id="21" dur="1000"/>
                                        <p:tgtEl>
                                          <p:spTgt spid="20483">
                                            <p:txEl>
                                              <p:pRg st="3" end="3"/>
                                            </p:txEl>
                                          </p:spTgt>
                                        </p:tgtEl>
                                      </p:cBhvr>
                                    </p:animEffect>
                                    <p:anim calcmode="lin" valueType="num">
                                      <p:cBhvr>
                                        <p:cTn id="22"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6633"/>
            <a:ext cx="7918648" cy="1080119"/>
          </a:xfrm>
        </p:spPr>
        <p:txBody>
          <a:bodyPr>
            <a:normAutofit fontScale="90000"/>
          </a:bodyPr>
          <a:lstStyle/>
          <a:p>
            <a:r>
              <a:rPr lang="en-CA" sz="3600" b="1" dirty="0"/>
              <a:t>Gap between rich and poor </a:t>
            </a:r>
            <a:br>
              <a:rPr lang="en-CA" sz="3600" b="1" dirty="0"/>
            </a:br>
            <a:r>
              <a:rPr lang="en-CA" sz="3600" b="1" dirty="0"/>
              <a:t>greater than most Canadians </a:t>
            </a:r>
            <a:r>
              <a:rPr lang="en-CA" sz="3600" b="1" dirty="0" smtClean="0"/>
              <a:t>think</a:t>
            </a:r>
            <a:r>
              <a:rPr lang="en-CA" sz="2000" dirty="0"/>
              <a:t> </a:t>
            </a:r>
          </a:p>
        </p:txBody>
      </p:sp>
      <p:sp>
        <p:nvSpPr>
          <p:cNvPr id="3" name="Subtitle 2"/>
          <p:cNvSpPr>
            <a:spLocks noGrp="1"/>
          </p:cNvSpPr>
          <p:nvPr>
            <p:ph type="subTitle" idx="1"/>
          </p:nvPr>
        </p:nvSpPr>
        <p:spPr>
          <a:xfrm>
            <a:off x="539552" y="1484784"/>
            <a:ext cx="8136904" cy="5040560"/>
          </a:xfrm>
        </p:spPr>
        <p:txBody>
          <a:bodyPr/>
          <a:lstStyle/>
          <a:p>
            <a:pPr algn="just"/>
            <a:r>
              <a:rPr lang="en-CA" dirty="0">
                <a:solidFill>
                  <a:schemeClr val="tx1"/>
                </a:solidFill>
              </a:rPr>
              <a:t>“There’s a huge discrepancy between the kind of Canada that people want and the kind of Canada that actually exists.”</a:t>
            </a:r>
          </a:p>
          <a:p>
            <a:pPr algn="just" fontAlgn="base"/>
            <a:r>
              <a:rPr lang="en-CA" dirty="0">
                <a:solidFill>
                  <a:schemeClr val="tx1"/>
                </a:solidFill>
              </a:rPr>
              <a:t>The research showed a strong appetite for government intervention to alleviate income inequality, with over 85 per cent of the country agreeing that the wealth gap was a problem.</a:t>
            </a:r>
          </a:p>
          <a:p>
            <a:pPr algn="just" fontAlgn="base"/>
            <a:r>
              <a:rPr lang="en-CA" dirty="0">
                <a:solidFill>
                  <a:schemeClr val="tx1"/>
                </a:solidFill>
              </a:rPr>
              <a:t>“In public policy terms, that’s nearing unanimity.”</a:t>
            </a:r>
          </a:p>
          <a:p>
            <a:endParaRPr lang="en-CA" dirty="0"/>
          </a:p>
        </p:txBody>
      </p:sp>
    </p:spTree>
    <p:extLst>
      <p:ext uri="{BB962C8B-B14F-4D97-AF65-F5344CB8AC3E}">
        <p14:creationId xmlns:p14="http://schemas.microsoft.com/office/powerpoint/2010/main" val="396016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23528" y="332656"/>
            <a:ext cx="8496944" cy="914400"/>
          </a:xfrm>
        </p:spPr>
        <p:txBody>
          <a:bodyPr>
            <a:normAutofit fontScale="90000"/>
          </a:bodyPr>
          <a:lstStyle/>
          <a:p>
            <a:r>
              <a:rPr lang="en-CA" sz="3600" b="1" dirty="0" smtClean="0"/>
              <a:t>Canadian Incomes Stagnated </a:t>
            </a:r>
            <a:br>
              <a:rPr lang="en-CA" sz="3600" b="1" dirty="0" smtClean="0"/>
            </a:br>
            <a:r>
              <a:rPr lang="en-CA" sz="3600" b="1" dirty="0" smtClean="0"/>
              <a:t>Even as Economy Grew in 2013</a:t>
            </a:r>
            <a:r>
              <a:rPr lang="en-CA" sz="5400" b="1" dirty="0" smtClean="0"/>
              <a:t/>
            </a:r>
            <a:br>
              <a:rPr lang="en-CA" sz="5400" b="1" dirty="0" smtClean="0"/>
            </a:br>
            <a:r>
              <a:rPr lang="en-CA" sz="1800" dirty="0" smtClean="0"/>
              <a:t>The Huffington Post Canada:  </a:t>
            </a:r>
            <a:r>
              <a:rPr lang="en-CA" sz="1800" u="sng" dirty="0" smtClean="0">
                <a:hlinkClick r:id="rId2"/>
              </a:rPr>
              <a:t>Daniel </a:t>
            </a:r>
            <a:r>
              <a:rPr lang="en-CA" sz="1800" u="sng" dirty="0" err="1" smtClean="0">
                <a:hlinkClick r:id="rId2"/>
              </a:rPr>
              <a:t>Tencer</a:t>
            </a:r>
            <a:r>
              <a:rPr lang="en-CA" sz="1800" dirty="0"/>
              <a:t> </a:t>
            </a:r>
            <a:r>
              <a:rPr lang="en-CA" sz="1800" dirty="0" smtClean="0"/>
              <a:t> </a:t>
            </a:r>
            <a:r>
              <a:rPr lang="en-CA" sz="1300" dirty="0" smtClean="0"/>
              <a:t>Posted: 07/08/2015 2:04 pm EDT Updated: 07/08/2015 </a:t>
            </a:r>
            <a:endParaRPr lang="en-US" altLang="en-US" sz="1300" b="1" dirty="0" smtClean="0"/>
          </a:p>
        </p:txBody>
      </p:sp>
      <p:sp>
        <p:nvSpPr>
          <p:cNvPr id="20483" name="Rectangle 3"/>
          <p:cNvSpPr>
            <a:spLocks noGrp="1" noChangeArrowheads="1"/>
          </p:cNvSpPr>
          <p:nvPr>
            <p:ph idx="1"/>
          </p:nvPr>
        </p:nvSpPr>
        <p:spPr>
          <a:xfrm>
            <a:off x="251520" y="1268760"/>
            <a:ext cx="8568952" cy="5472608"/>
          </a:xfrm>
        </p:spPr>
        <p:txBody>
          <a:bodyPr>
            <a:normAutofit fontScale="92500"/>
          </a:bodyPr>
          <a:lstStyle/>
          <a:p>
            <a:endParaRPr lang="en-CA" sz="2400" dirty="0" smtClean="0"/>
          </a:p>
          <a:p>
            <a:pPr fontAlgn="base"/>
            <a:r>
              <a:rPr lang="en-CA" dirty="0"/>
              <a:t>The top 10 per cent — or top decile — of earners saw their after-tax income rise on average by $100, to an average of $183,600.</a:t>
            </a:r>
          </a:p>
          <a:p>
            <a:r>
              <a:rPr lang="en-CA" dirty="0"/>
              <a:t>By contrast, the bottom 10 per cent saw their average income shrink by the same amount, to $9,200 per year from $9,300 a year earlier</a:t>
            </a:r>
            <a:r>
              <a:rPr lang="en-CA" dirty="0" smtClean="0"/>
              <a:t>.</a:t>
            </a:r>
          </a:p>
          <a:p>
            <a:r>
              <a:rPr lang="en-CA" dirty="0"/>
              <a:t>Based on adjusted after-tax income, Canadians in the highest decile accounted for 23.7 per cent of total after-tax income in Canada in 2013, while the lowest decile represented 2.5 per </a:t>
            </a:r>
            <a:r>
              <a:rPr lang="en-CA" dirty="0" smtClean="0"/>
              <a:t>cent.</a:t>
            </a:r>
          </a:p>
          <a:p>
            <a:pPr marL="0" indent="0">
              <a:buNone/>
            </a:pPr>
            <a:endParaRPr lang="en-CA" sz="2400" dirty="0"/>
          </a:p>
        </p:txBody>
      </p:sp>
    </p:spTree>
    <p:extLst>
      <p:ext uri="{BB962C8B-B14F-4D97-AF65-F5344CB8AC3E}">
        <p14:creationId xmlns:p14="http://schemas.microsoft.com/office/powerpoint/2010/main" val="4246192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Effect transition="in" filter="fade">
                                      <p:cBhvr>
                                        <p:cTn id="7" dur="1000"/>
                                        <p:tgtEl>
                                          <p:spTgt spid="20483">
                                            <p:txEl>
                                              <p:pRg st="1" end="1"/>
                                            </p:txEl>
                                          </p:spTgt>
                                        </p:tgtEl>
                                      </p:cBhvr>
                                    </p:animEffect>
                                    <p:anim calcmode="lin" valueType="num">
                                      <p:cBhvr>
                                        <p:cTn id="8"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2" end="2"/>
                                            </p:txEl>
                                          </p:spTgt>
                                        </p:tgtEl>
                                        <p:attrNameLst>
                                          <p:attrName>style.visibility</p:attrName>
                                        </p:attrNameLst>
                                      </p:cBhvr>
                                      <p:to>
                                        <p:strVal val="visible"/>
                                      </p:to>
                                    </p:set>
                                    <p:animEffect transition="in" filter="fade">
                                      <p:cBhvr>
                                        <p:cTn id="14" dur="1000"/>
                                        <p:tgtEl>
                                          <p:spTgt spid="20483">
                                            <p:txEl>
                                              <p:pRg st="2" end="2"/>
                                            </p:txEl>
                                          </p:spTgt>
                                        </p:tgtEl>
                                      </p:cBhvr>
                                    </p:animEffect>
                                    <p:anim calcmode="lin" valueType="num">
                                      <p:cBhvr>
                                        <p:cTn id="15"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3" end="3"/>
                                            </p:txEl>
                                          </p:spTgt>
                                        </p:tgtEl>
                                        <p:attrNameLst>
                                          <p:attrName>style.visibility</p:attrName>
                                        </p:attrNameLst>
                                      </p:cBhvr>
                                      <p:to>
                                        <p:strVal val="visible"/>
                                      </p:to>
                                    </p:set>
                                    <p:animEffect transition="in" filter="fade">
                                      <p:cBhvr>
                                        <p:cTn id="21" dur="1000"/>
                                        <p:tgtEl>
                                          <p:spTgt spid="20483">
                                            <p:txEl>
                                              <p:pRg st="3" end="3"/>
                                            </p:txEl>
                                          </p:spTgt>
                                        </p:tgtEl>
                                      </p:cBhvr>
                                    </p:animEffect>
                                    <p:anim calcmode="lin" valueType="num">
                                      <p:cBhvr>
                                        <p:cTn id="22"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891</TotalTime>
  <Words>693</Words>
  <Application>Microsoft Office PowerPoint</Application>
  <PresentationFormat>On-screen Show (4:3)</PresentationFormat>
  <Paragraphs>68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Think Globally and Act Locally</vt:lpstr>
      <vt:lpstr>PowerPoint Presentation</vt:lpstr>
      <vt:lpstr>When was it established</vt:lpstr>
      <vt:lpstr>How does RSAC function</vt:lpstr>
      <vt:lpstr> Vision Statement</vt:lpstr>
      <vt:lpstr>Who are we representing</vt:lpstr>
      <vt:lpstr>Gap between rich and poor  greater than most Canadians think www.thestar.com/.../gap_between_rich_and_poor_greater_than_most_ca...Dec 16, 2014 </vt:lpstr>
      <vt:lpstr>Gap between rich and poor  greater than most Canadians think </vt:lpstr>
      <vt:lpstr>Canadian Incomes Stagnated  Even as Economy Grew in 2013 The Huffington Post Canada:  Daniel Tencer  Posted: 07/08/2015 2:04 pm EDT Updated: 07/08/2015 </vt:lpstr>
      <vt:lpstr>RSAC as an organization</vt:lpstr>
      <vt:lpstr>RSAC as an organization</vt:lpstr>
      <vt:lpstr>RSAC’s activities </vt:lpstr>
      <vt:lpstr>PowerPoint Presentation</vt:lpstr>
      <vt:lpstr>RSAC’s activities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Religious Social Action Coalition of  Newfoundland and Labrador</dc:title>
  <dc:creator>Gadag, Veeresh</dc:creator>
  <cp:lastModifiedBy>Gadag, Veeresh</cp:lastModifiedBy>
  <cp:revision>33</cp:revision>
  <dcterms:created xsi:type="dcterms:W3CDTF">2015-08-04T14:28:17Z</dcterms:created>
  <dcterms:modified xsi:type="dcterms:W3CDTF">2015-08-11T14:26:25Z</dcterms:modified>
</cp:coreProperties>
</file>